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3" r:id="rId3"/>
    <p:sldId id="294" r:id="rId4"/>
    <p:sldId id="274" r:id="rId5"/>
    <p:sldId id="279" r:id="rId6"/>
    <p:sldId id="282" r:id="rId7"/>
    <p:sldId id="280" r:id="rId8"/>
    <p:sldId id="283" r:id="rId9"/>
    <p:sldId id="281" r:id="rId10"/>
    <p:sldId id="284" r:id="rId11"/>
    <p:sldId id="258" r:id="rId12"/>
    <p:sldId id="285" r:id="rId13"/>
    <p:sldId id="286" r:id="rId14"/>
    <p:sldId id="295" r:id="rId15"/>
    <p:sldId id="275" r:id="rId16"/>
    <p:sldId id="287" r:id="rId17"/>
    <p:sldId id="288" r:id="rId18"/>
    <p:sldId id="296" r:id="rId19"/>
    <p:sldId id="276" r:id="rId20"/>
    <p:sldId id="289" r:id="rId21"/>
    <p:sldId id="290" r:id="rId22"/>
    <p:sldId id="291" r:id="rId23"/>
    <p:sldId id="277" r:id="rId24"/>
    <p:sldId id="292" r:id="rId25"/>
    <p:sldId id="293" r:id="rId26"/>
    <p:sldId id="278" r:id="rId27"/>
    <p:sldId id="266" r:id="rId28"/>
  </p:sldIdLst>
  <p:sldSz cx="9144000" cy="6858000" type="screen4x3"/>
  <p:notesSz cx="10015538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5F5BF-F237-4807-8CA1-BFCE094C1E81}" type="doc">
      <dgm:prSet loTypeId="urn:microsoft.com/office/officeart/2005/8/layout/lProcess1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2D63D18F-63B8-4758-B626-D5E4CCCB2EDA}">
      <dgm:prSet phldrT="[Text]"/>
      <dgm:spPr/>
      <dgm:t>
        <a:bodyPr/>
        <a:lstStyle/>
        <a:p>
          <a:r>
            <a:rPr lang="pt-PT" dirty="0" smtClean="0"/>
            <a:t>Parte Experimental</a:t>
          </a:r>
          <a:endParaRPr lang="pt-PT" dirty="0"/>
        </a:p>
      </dgm:t>
    </dgm:pt>
    <dgm:pt modelId="{6CE42C51-A7CA-4D75-8E72-C4081B6401B5}" type="parTrans" cxnId="{0953D4FC-3C00-45A2-8B5A-2B20280DC325}">
      <dgm:prSet/>
      <dgm:spPr/>
      <dgm:t>
        <a:bodyPr/>
        <a:lstStyle/>
        <a:p>
          <a:endParaRPr lang="pt-PT"/>
        </a:p>
      </dgm:t>
    </dgm:pt>
    <dgm:pt modelId="{AD785DF3-4044-4AB7-8CAB-769A5074542C}" type="sibTrans" cxnId="{0953D4FC-3C00-45A2-8B5A-2B20280DC325}">
      <dgm:prSet/>
      <dgm:spPr/>
      <dgm:t>
        <a:bodyPr/>
        <a:lstStyle/>
        <a:p>
          <a:endParaRPr lang="pt-PT"/>
        </a:p>
      </dgm:t>
    </dgm:pt>
    <dgm:pt modelId="{C0810F1D-0A70-4FF9-BEEF-39EBC83D855D}">
      <dgm:prSet phldrT="[Text]"/>
      <dgm:spPr/>
      <dgm:t>
        <a:bodyPr/>
        <a:lstStyle/>
        <a:p>
          <a:r>
            <a:rPr lang="pt-PT" dirty="0" smtClean="0"/>
            <a:t>Altas Frequências</a:t>
          </a:r>
          <a:endParaRPr lang="pt-PT" dirty="0"/>
        </a:p>
      </dgm:t>
    </dgm:pt>
    <dgm:pt modelId="{9F924BEB-80A1-429A-866B-F66109EED1FE}" type="parTrans" cxnId="{A968E7D6-D41D-4671-985F-16028A069C08}">
      <dgm:prSet/>
      <dgm:spPr/>
      <dgm:t>
        <a:bodyPr/>
        <a:lstStyle/>
        <a:p>
          <a:endParaRPr lang="pt-PT" dirty="0"/>
        </a:p>
      </dgm:t>
    </dgm:pt>
    <dgm:pt modelId="{C1277DEC-FDED-46D8-AC77-7002B7D6A695}" type="sibTrans" cxnId="{A968E7D6-D41D-4671-985F-16028A069C08}">
      <dgm:prSet/>
      <dgm:spPr/>
      <dgm:t>
        <a:bodyPr/>
        <a:lstStyle/>
        <a:p>
          <a:endParaRPr lang="pt-PT" dirty="0"/>
        </a:p>
      </dgm:t>
    </dgm:pt>
    <dgm:pt modelId="{4A61F575-D4D8-4EB0-8547-9C7E57E195CE}">
      <dgm:prSet phldrT="[Text]"/>
      <dgm:spPr/>
      <dgm:t>
        <a:bodyPr/>
        <a:lstStyle/>
        <a:p>
          <a:r>
            <a:rPr lang="pt-PT" dirty="0" smtClean="0"/>
            <a:t>Homens vs Mulheres</a:t>
          </a:r>
          <a:endParaRPr lang="pt-PT" dirty="0"/>
        </a:p>
      </dgm:t>
    </dgm:pt>
    <dgm:pt modelId="{D66EDE32-8289-4FD6-A504-CF82953AED84}" type="parTrans" cxnId="{881DD49B-424E-41F8-AC45-DF721F321D20}">
      <dgm:prSet/>
      <dgm:spPr/>
      <dgm:t>
        <a:bodyPr/>
        <a:lstStyle/>
        <a:p>
          <a:endParaRPr lang="pt-PT"/>
        </a:p>
      </dgm:t>
    </dgm:pt>
    <dgm:pt modelId="{09996FF7-F913-4A2A-BA2B-5C0F00EFCDC1}" type="sibTrans" cxnId="{881DD49B-424E-41F8-AC45-DF721F321D20}">
      <dgm:prSet/>
      <dgm:spPr/>
      <dgm:t>
        <a:bodyPr/>
        <a:lstStyle/>
        <a:p>
          <a:endParaRPr lang="pt-PT"/>
        </a:p>
      </dgm:t>
    </dgm:pt>
    <dgm:pt modelId="{A086F4DD-3EFA-4B76-BF17-8118D53B4B18}">
      <dgm:prSet phldrT="[Text]"/>
      <dgm:spPr/>
      <dgm:t>
        <a:bodyPr/>
        <a:lstStyle/>
        <a:p>
          <a:r>
            <a:rPr lang="pt-PT" dirty="0" smtClean="0"/>
            <a:t>Parte Prática</a:t>
          </a:r>
          <a:endParaRPr lang="pt-PT" dirty="0"/>
        </a:p>
      </dgm:t>
    </dgm:pt>
    <dgm:pt modelId="{2CA49561-D097-419E-98BD-19A5F4297BEE}" type="parTrans" cxnId="{338D6A9C-C0C1-407A-83D7-C0A2FC96E605}">
      <dgm:prSet/>
      <dgm:spPr/>
      <dgm:t>
        <a:bodyPr/>
        <a:lstStyle/>
        <a:p>
          <a:endParaRPr lang="pt-PT"/>
        </a:p>
      </dgm:t>
    </dgm:pt>
    <dgm:pt modelId="{0C8406F8-980D-4C89-87BF-758CA2CF5230}" type="sibTrans" cxnId="{338D6A9C-C0C1-407A-83D7-C0A2FC96E605}">
      <dgm:prSet/>
      <dgm:spPr/>
      <dgm:t>
        <a:bodyPr/>
        <a:lstStyle/>
        <a:p>
          <a:endParaRPr lang="pt-PT"/>
        </a:p>
      </dgm:t>
    </dgm:pt>
    <dgm:pt modelId="{C517CDB6-2C66-4F21-B0C2-B0D12D7250D6}">
      <dgm:prSet phldrT="[Text]"/>
      <dgm:spPr/>
      <dgm:t>
        <a:bodyPr/>
        <a:lstStyle/>
        <a:p>
          <a:r>
            <a:rPr lang="pt-PT" dirty="0" smtClean="0"/>
            <a:t>Classificação emocional</a:t>
          </a:r>
          <a:endParaRPr lang="pt-PT" dirty="0"/>
        </a:p>
      </dgm:t>
    </dgm:pt>
    <dgm:pt modelId="{31C4ACA0-9206-4666-861C-2D0237AA3537}" type="parTrans" cxnId="{0E224418-3EF4-43A3-ADE6-238A8EA495DD}">
      <dgm:prSet/>
      <dgm:spPr/>
      <dgm:t>
        <a:bodyPr/>
        <a:lstStyle/>
        <a:p>
          <a:endParaRPr lang="pt-PT" dirty="0"/>
        </a:p>
      </dgm:t>
    </dgm:pt>
    <dgm:pt modelId="{54C4C99C-451E-4E88-A494-B1F3EBF59B92}" type="sibTrans" cxnId="{0E224418-3EF4-43A3-ADE6-238A8EA495DD}">
      <dgm:prSet/>
      <dgm:spPr/>
      <dgm:t>
        <a:bodyPr/>
        <a:lstStyle/>
        <a:p>
          <a:endParaRPr lang="pt-PT" dirty="0"/>
        </a:p>
      </dgm:t>
    </dgm:pt>
    <dgm:pt modelId="{281900CF-63F8-4C47-9B79-A18DED36DABD}">
      <dgm:prSet phldrT="[Text]"/>
      <dgm:spPr/>
      <dgm:t>
        <a:bodyPr/>
        <a:lstStyle/>
        <a:p>
          <a:r>
            <a:rPr lang="pt-PT" dirty="0" smtClean="0"/>
            <a:t>Ferramenta automática</a:t>
          </a:r>
          <a:endParaRPr lang="pt-PT" dirty="0"/>
        </a:p>
      </dgm:t>
    </dgm:pt>
    <dgm:pt modelId="{E0A96EF2-6DC4-4AB2-95B0-3E8A67EEB9DF}" type="parTrans" cxnId="{5A35F530-3548-43EF-8141-F8A4D8C88951}">
      <dgm:prSet/>
      <dgm:spPr/>
      <dgm:t>
        <a:bodyPr/>
        <a:lstStyle/>
        <a:p>
          <a:endParaRPr lang="pt-PT"/>
        </a:p>
      </dgm:t>
    </dgm:pt>
    <dgm:pt modelId="{788F129C-42F5-4192-97E2-D10DEB945BF5}" type="sibTrans" cxnId="{5A35F530-3548-43EF-8141-F8A4D8C88951}">
      <dgm:prSet/>
      <dgm:spPr/>
      <dgm:t>
        <a:bodyPr/>
        <a:lstStyle/>
        <a:p>
          <a:endParaRPr lang="pt-PT"/>
        </a:p>
      </dgm:t>
    </dgm:pt>
    <dgm:pt modelId="{860D6296-0845-4389-AA46-F5CEB963FAC1}" type="pres">
      <dgm:prSet presAssocID="{55F5F5BF-F237-4807-8CA1-BFCE094C1E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2F1DB4E-4F7B-48F8-9A29-7B86FACE63E0}" type="pres">
      <dgm:prSet presAssocID="{2D63D18F-63B8-4758-B626-D5E4CCCB2EDA}" presName="vertFlow" presStyleCnt="0"/>
      <dgm:spPr/>
    </dgm:pt>
    <dgm:pt modelId="{C357435F-6202-4BE1-B11D-92D861BFBA86}" type="pres">
      <dgm:prSet presAssocID="{2D63D18F-63B8-4758-B626-D5E4CCCB2EDA}" presName="header" presStyleLbl="node1" presStyleIdx="0" presStyleCnt="2"/>
      <dgm:spPr/>
      <dgm:t>
        <a:bodyPr/>
        <a:lstStyle/>
        <a:p>
          <a:endParaRPr lang="pt-PT"/>
        </a:p>
      </dgm:t>
    </dgm:pt>
    <dgm:pt modelId="{48A8384F-8197-4D72-81BB-CAAEE5FEF8C6}" type="pres">
      <dgm:prSet presAssocID="{9F924BEB-80A1-429A-866B-F66109EED1FE}" presName="parTrans" presStyleLbl="sibTrans2D1" presStyleIdx="0" presStyleCnt="4"/>
      <dgm:spPr/>
      <dgm:t>
        <a:bodyPr/>
        <a:lstStyle/>
        <a:p>
          <a:endParaRPr lang="pt-PT"/>
        </a:p>
      </dgm:t>
    </dgm:pt>
    <dgm:pt modelId="{4CA05FF5-5E5F-406D-8F14-C738B07BD8BF}" type="pres">
      <dgm:prSet presAssocID="{C0810F1D-0A70-4FF9-BEEF-39EBC83D855D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938FB2-7D2E-47A5-9D3F-2FA0DB712A91}" type="pres">
      <dgm:prSet presAssocID="{C1277DEC-FDED-46D8-AC77-7002B7D6A695}" presName="sibTrans" presStyleLbl="sibTrans2D1" presStyleIdx="1" presStyleCnt="4"/>
      <dgm:spPr/>
      <dgm:t>
        <a:bodyPr/>
        <a:lstStyle/>
        <a:p>
          <a:endParaRPr lang="pt-PT"/>
        </a:p>
      </dgm:t>
    </dgm:pt>
    <dgm:pt modelId="{4EBA4428-02C2-4722-A14B-A97820E6313B}" type="pres">
      <dgm:prSet presAssocID="{4A61F575-D4D8-4EB0-8547-9C7E57E195CE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49516B-0BAB-44A6-9605-95CAA0290D85}" type="pres">
      <dgm:prSet presAssocID="{2D63D18F-63B8-4758-B626-D5E4CCCB2EDA}" presName="hSp" presStyleCnt="0"/>
      <dgm:spPr/>
    </dgm:pt>
    <dgm:pt modelId="{BE5E4857-CAC2-4F96-96F2-D7C4F6342503}" type="pres">
      <dgm:prSet presAssocID="{A086F4DD-3EFA-4B76-BF17-8118D53B4B18}" presName="vertFlow" presStyleCnt="0"/>
      <dgm:spPr/>
    </dgm:pt>
    <dgm:pt modelId="{09D0CC9E-16DC-4190-9305-A8FB70C83B6C}" type="pres">
      <dgm:prSet presAssocID="{A086F4DD-3EFA-4B76-BF17-8118D53B4B18}" presName="header" presStyleLbl="node1" presStyleIdx="1" presStyleCnt="2"/>
      <dgm:spPr/>
      <dgm:t>
        <a:bodyPr/>
        <a:lstStyle/>
        <a:p>
          <a:endParaRPr lang="pt-PT"/>
        </a:p>
      </dgm:t>
    </dgm:pt>
    <dgm:pt modelId="{D246B838-11A9-459B-AE7C-E6224D205FE6}" type="pres">
      <dgm:prSet presAssocID="{31C4ACA0-9206-4666-861C-2D0237AA3537}" presName="parTrans" presStyleLbl="sibTrans2D1" presStyleIdx="2" presStyleCnt="4"/>
      <dgm:spPr/>
      <dgm:t>
        <a:bodyPr/>
        <a:lstStyle/>
        <a:p>
          <a:endParaRPr lang="pt-PT"/>
        </a:p>
      </dgm:t>
    </dgm:pt>
    <dgm:pt modelId="{ACF9F8F6-7F65-4BF4-A4AB-168538A8225E}" type="pres">
      <dgm:prSet presAssocID="{C517CDB6-2C66-4F21-B0C2-B0D12D7250D6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FEF9B53-7288-41E7-81AF-C94484C1613F}" type="pres">
      <dgm:prSet presAssocID="{54C4C99C-451E-4E88-A494-B1F3EBF59B92}" presName="sibTrans" presStyleLbl="sibTrans2D1" presStyleIdx="3" presStyleCnt="4"/>
      <dgm:spPr/>
      <dgm:t>
        <a:bodyPr/>
        <a:lstStyle/>
        <a:p>
          <a:endParaRPr lang="pt-PT"/>
        </a:p>
      </dgm:t>
    </dgm:pt>
    <dgm:pt modelId="{BDBB9757-203E-4424-A6D9-DE43425DBA45}" type="pres">
      <dgm:prSet presAssocID="{281900CF-63F8-4C47-9B79-A18DED36DABD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A180FCC-7445-48C8-8F41-8EFB8F24CBF8}" type="presOf" srcId="{281900CF-63F8-4C47-9B79-A18DED36DABD}" destId="{BDBB9757-203E-4424-A6D9-DE43425DBA45}" srcOrd="0" destOrd="0" presId="urn:microsoft.com/office/officeart/2005/8/layout/lProcess1"/>
    <dgm:cxn modelId="{A968E7D6-D41D-4671-985F-16028A069C08}" srcId="{2D63D18F-63B8-4758-B626-D5E4CCCB2EDA}" destId="{C0810F1D-0A70-4FF9-BEEF-39EBC83D855D}" srcOrd="0" destOrd="0" parTransId="{9F924BEB-80A1-429A-866B-F66109EED1FE}" sibTransId="{C1277DEC-FDED-46D8-AC77-7002B7D6A695}"/>
    <dgm:cxn modelId="{3E9B7F29-A388-4568-B761-87F553CC9497}" type="presOf" srcId="{4A61F575-D4D8-4EB0-8547-9C7E57E195CE}" destId="{4EBA4428-02C2-4722-A14B-A97820E6313B}" srcOrd="0" destOrd="0" presId="urn:microsoft.com/office/officeart/2005/8/layout/lProcess1"/>
    <dgm:cxn modelId="{9020AB0C-261D-4919-BB3D-B280C6728DE0}" type="presOf" srcId="{31C4ACA0-9206-4666-861C-2D0237AA3537}" destId="{D246B838-11A9-459B-AE7C-E6224D205FE6}" srcOrd="0" destOrd="0" presId="urn:microsoft.com/office/officeart/2005/8/layout/lProcess1"/>
    <dgm:cxn modelId="{37D66BEC-A45B-4349-997F-EADD3A221818}" type="presOf" srcId="{2D63D18F-63B8-4758-B626-D5E4CCCB2EDA}" destId="{C357435F-6202-4BE1-B11D-92D861BFBA86}" srcOrd="0" destOrd="0" presId="urn:microsoft.com/office/officeart/2005/8/layout/lProcess1"/>
    <dgm:cxn modelId="{6D4E6E1C-BBD5-4CAC-94BE-B24C50ADE29F}" type="presOf" srcId="{A086F4DD-3EFA-4B76-BF17-8118D53B4B18}" destId="{09D0CC9E-16DC-4190-9305-A8FB70C83B6C}" srcOrd="0" destOrd="0" presId="urn:microsoft.com/office/officeart/2005/8/layout/lProcess1"/>
    <dgm:cxn modelId="{30B38516-F77E-40E0-A30C-1822F781D36A}" type="presOf" srcId="{C1277DEC-FDED-46D8-AC77-7002B7D6A695}" destId="{34938FB2-7D2E-47A5-9D3F-2FA0DB712A91}" srcOrd="0" destOrd="0" presId="urn:microsoft.com/office/officeart/2005/8/layout/lProcess1"/>
    <dgm:cxn modelId="{881DD49B-424E-41F8-AC45-DF721F321D20}" srcId="{2D63D18F-63B8-4758-B626-D5E4CCCB2EDA}" destId="{4A61F575-D4D8-4EB0-8547-9C7E57E195CE}" srcOrd="1" destOrd="0" parTransId="{D66EDE32-8289-4FD6-A504-CF82953AED84}" sibTransId="{09996FF7-F913-4A2A-BA2B-5C0F00EFCDC1}"/>
    <dgm:cxn modelId="{5A35F530-3548-43EF-8141-F8A4D8C88951}" srcId="{A086F4DD-3EFA-4B76-BF17-8118D53B4B18}" destId="{281900CF-63F8-4C47-9B79-A18DED36DABD}" srcOrd="1" destOrd="0" parTransId="{E0A96EF2-6DC4-4AB2-95B0-3E8A67EEB9DF}" sibTransId="{788F129C-42F5-4192-97E2-D10DEB945BF5}"/>
    <dgm:cxn modelId="{338D6A9C-C0C1-407A-83D7-C0A2FC96E605}" srcId="{55F5F5BF-F237-4807-8CA1-BFCE094C1E81}" destId="{A086F4DD-3EFA-4B76-BF17-8118D53B4B18}" srcOrd="1" destOrd="0" parTransId="{2CA49561-D097-419E-98BD-19A5F4297BEE}" sibTransId="{0C8406F8-980D-4C89-87BF-758CA2CF5230}"/>
    <dgm:cxn modelId="{8C546FA0-C93F-4863-AE1F-B016655EA85C}" type="presOf" srcId="{C517CDB6-2C66-4F21-B0C2-B0D12D7250D6}" destId="{ACF9F8F6-7F65-4BF4-A4AB-168538A8225E}" srcOrd="0" destOrd="0" presId="urn:microsoft.com/office/officeart/2005/8/layout/lProcess1"/>
    <dgm:cxn modelId="{207D6353-B48C-47C7-8D49-242A5F7202CD}" type="presOf" srcId="{C0810F1D-0A70-4FF9-BEEF-39EBC83D855D}" destId="{4CA05FF5-5E5F-406D-8F14-C738B07BD8BF}" srcOrd="0" destOrd="0" presId="urn:microsoft.com/office/officeart/2005/8/layout/lProcess1"/>
    <dgm:cxn modelId="{0E224418-3EF4-43A3-ADE6-238A8EA495DD}" srcId="{A086F4DD-3EFA-4B76-BF17-8118D53B4B18}" destId="{C517CDB6-2C66-4F21-B0C2-B0D12D7250D6}" srcOrd="0" destOrd="0" parTransId="{31C4ACA0-9206-4666-861C-2D0237AA3537}" sibTransId="{54C4C99C-451E-4E88-A494-B1F3EBF59B92}"/>
    <dgm:cxn modelId="{83B73654-761F-4E09-B1C3-5821406836B4}" type="presOf" srcId="{54C4C99C-451E-4E88-A494-B1F3EBF59B92}" destId="{4FEF9B53-7288-41E7-81AF-C94484C1613F}" srcOrd="0" destOrd="0" presId="urn:microsoft.com/office/officeart/2005/8/layout/lProcess1"/>
    <dgm:cxn modelId="{E778BB88-17C0-4CA9-820A-F8DBDBC128CF}" type="presOf" srcId="{55F5F5BF-F237-4807-8CA1-BFCE094C1E81}" destId="{860D6296-0845-4389-AA46-F5CEB963FAC1}" srcOrd="0" destOrd="0" presId="urn:microsoft.com/office/officeart/2005/8/layout/lProcess1"/>
    <dgm:cxn modelId="{21EA85EA-F082-421F-8827-59218213CC24}" type="presOf" srcId="{9F924BEB-80A1-429A-866B-F66109EED1FE}" destId="{48A8384F-8197-4D72-81BB-CAAEE5FEF8C6}" srcOrd="0" destOrd="0" presId="urn:microsoft.com/office/officeart/2005/8/layout/lProcess1"/>
    <dgm:cxn modelId="{0953D4FC-3C00-45A2-8B5A-2B20280DC325}" srcId="{55F5F5BF-F237-4807-8CA1-BFCE094C1E81}" destId="{2D63D18F-63B8-4758-B626-D5E4CCCB2EDA}" srcOrd="0" destOrd="0" parTransId="{6CE42C51-A7CA-4D75-8E72-C4081B6401B5}" sibTransId="{AD785DF3-4044-4AB7-8CAB-769A5074542C}"/>
    <dgm:cxn modelId="{43151A49-2587-4A66-85C5-D6C2E4B25DED}" type="presParOf" srcId="{860D6296-0845-4389-AA46-F5CEB963FAC1}" destId="{12F1DB4E-4F7B-48F8-9A29-7B86FACE63E0}" srcOrd="0" destOrd="0" presId="urn:microsoft.com/office/officeart/2005/8/layout/lProcess1"/>
    <dgm:cxn modelId="{F50559BB-EF17-4BA5-97D4-FB51A9281521}" type="presParOf" srcId="{12F1DB4E-4F7B-48F8-9A29-7B86FACE63E0}" destId="{C357435F-6202-4BE1-B11D-92D861BFBA86}" srcOrd="0" destOrd="0" presId="urn:microsoft.com/office/officeart/2005/8/layout/lProcess1"/>
    <dgm:cxn modelId="{C613C7CA-5B64-4963-8F5B-53850032B6E2}" type="presParOf" srcId="{12F1DB4E-4F7B-48F8-9A29-7B86FACE63E0}" destId="{48A8384F-8197-4D72-81BB-CAAEE5FEF8C6}" srcOrd="1" destOrd="0" presId="urn:microsoft.com/office/officeart/2005/8/layout/lProcess1"/>
    <dgm:cxn modelId="{98B52B94-AA56-409A-8711-B869C238886A}" type="presParOf" srcId="{12F1DB4E-4F7B-48F8-9A29-7B86FACE63E0}" destId="{4CA05FF5-5E5F-406D-8F14-C738B07BD8BF}" srcOrd="2" destOrd="0" presId="urn:microsoft.com/office/officeart/2005/8/layout/lProcess1"/>
    <dgm:cxn modelId="{E8C22566-1C91-4E04-AE16-7F2855E40A4F}" type="presParOf" srcId="{12F1DB4E-4F7B-48F8-9A29-7B86FACE63E0}" destId="{34938FB2-7D2E-47A5-9D3F-2FA0DB712A91}" srcOrd="3" destOrd="0" presId="urn:microsoft.com/office/officeart/2005/8/layout/lProcess1"/>
    <dgm:cxn modelId="{FC42A906-09EE-4BD1-8BF9-73BFD6F35DF3}" type="presParOf" srcId="{12F1DB4E-4F7B-48F8-9A29-7B86FACE63E0}" destId="{4EBA4428-02C2-4722-A14B-A97820E6313B}" srcOrd="4" destOrd="0" presId="urn:microsoft.com/office/officeart/2005/8/layout/lProcess1"/>
    <dgm:cxn modelId="{3BE19F76-B932-4919-BDF1-B82131F6ED5C}" type="presParOf" srcId="{860D6296-0845-4389-AA46-F5CEB963FAC1}" destId="{0249516B-0BAB-44A6-9605-95CAA0290D85}" srcOrd="1" destOrd="0" presId="urn:microsoft.com/office/officeart/2005/8/layout/lProcess1"/>
    <dgm:cxn modelId="{CCBB6C45-2C5C-493A-9565-5FEA953040CF}" type="presParOf" srcId="{860D6296-0845-4389-AA46-F5CEB963FAC1}" destId="{BE5E4857-CAC2-4F96-96F2-D7C4F6342503}" srcOrd="2" destOrd="0" presId="urn:microsoft.com/office/officeart/2005/8/layout/lProcess1"/>
    <dgm:cxn modelId="{6FFAB4AC-670B-4F5C-BEDD-79665A239B5D}" type="presParOf" srcId="{BE5E4857-CAC2-4F96-96F2-D7C4F6342503}" destId="{09D0CC9E-16DC-4190-9305-A8FB70C83B6C}" srcOrd="0" destOrd="0" presId="urn:microsoft.com/office/officeart/2005/8/layout/lProcess1"/>
    <dgm:cxn modelId="{21B34BB8-308C-4831-830A-B8DAEF88AF12}" type="presParOf" srcId="{BE5E4857-CAC2-4F96-96F2-D7C4F6342503}" destId="{D246B838-11A9-459B-AE7C-E6224D205FE6}" srcOrd="1" destOrd="0" presId="urn:microsoft.com/office/officeart/2005/8/layout/lProcess1"/>
    <dgm:cxn modelId="{9BCFCE01-C4FC-4F1E-961D-CF16D1433546}" type="presParOf" srcId="{BE5E4857-CAC2-4F96-96F2-D7C4F6342503}" destId="{ACF9F8F6-7F65-4BF4-A4AB-168538A8225E}" srcOrd="2" destOrd="0" presId="urn:microsoft.com/office/officeart/2005/8/layout/lProcess1"/>
    <dgm:cxn modelId="{424E5DFE-BB8F-4EF5-913E-7E1790EACF36}" type="presParOf" srcId="{BE5E4857-CAC2-4F96-96F2-D7C4F6342503}" destId="{4FEF9B53-7288-41E7-81AF-C94484C1613F}" srcOrd="3" destOrd="0" presId="urn:microsoft.com/office/officeart/2005/8/layout/lProcess1"/>
    <dgm:cxn modelId="{A8FE24FD-2B40-472B-BA5D-98E4FE801F9C}" type="presParOf" srcId="{BE5E4857-CAC2-4F96-96F2-D7C4F6342503}" destId="{BDBB9757-203E-4424-A6D9-DE43425DBA45}" srcOrd="4" destOrd="0" presId="urn:microsoft.com/office/officeart/2005/8/layout/l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3154" y="0"/>
            <a:ext cx="434006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4F04B-60E9-4B83-BF05-E3D87A738492}" type="datetimeFigureOut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4006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3154" y="6513910"/>
            <a:ext cx="434006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DC987-2504-418F-A51C-E98A58EC749E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3154" y="0"/>
            <a:ext cx="434006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94E0B-1292-4617-A3E6-850AA501BF29}" type="datetimeFigureOut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554" y="3257550"/>
            <a:ext cx="801243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4006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3154" y="6513910"/>
            <a:ext cx="434006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199B9-575A-4648-B464-714638059E24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199B9-575A-4648-B464-714638059E24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EF03-E975-4205-8DD2-D93DD98F307D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FF02-B231-407B-82EE-B83AD825A0CB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394-D1C5-499B-9CDC-48C469510469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1451-3B61-4793-B35D-EF114087EF8F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8C7-2CDF-4EEE-A141-79257C7A810B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4D0-6A98-42B4-A5F4-B33817FDD0C0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CB10-7643-4B7F-9F6E-3205FCBD097A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E6D6-A4C5-45F7-80BF-DF8A5A2810A1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F08-8057-418A-B5E7-4A44EE9D8004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AEE6-356B-44CB-A3FD-8310B6B85F4C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D227A3-AF08-40FA-A117-162BF384A387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CA729C-4A4C-46C9-80DE-29876FE21711}" type="datetime1">
              <a:rPr lang="pt-PT" smtClean="0"/>
              <a:pPr/>
              <a:t>23-03-2008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77E39C-D906-4A34-AA9D-0526C5D1C4AB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5" Type="http://schemas.openxmlformats.org/officeDocument/2006/relationships/image" Target="../media/image37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24" Type="http://schemas.openxmlformats.org/officeDocument/2006/relationships/image" Target="../media/image36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pn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Jorge%20Filipe\Desktop\Defesa\EAT__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71810"/>
            <a:ext cx="5000628" cy="1001846"/>
          </a:xfrm>
        </p:spPr>
        <p:txBody>
          <a:bodyPr>
            <a:normAutofit/>
          </a:bodyPr>
          <a:lstStyle/>
          <a:p>
            <a:pPr algn="ctr"/>
            <a:r>
              <a:rPr lang="pt-PT" sz="2000" dirty="0" smtClean="0"/>
              <a:t>Recolha e Tratamento de Dados Biométricos para a Classificação de Emoções</a:t>
            </a:r>
            <a:endParaRPr lang="pt-PT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5072066" cy="47092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PT" dirty="0" smtClean="0"/>
              <a:t>Jorge Filipe Teixeira</a:t>
            </a:r>
            <a:endParaRPr lang="pt-PT" dirty="0"/>
          </a:p>
        </p:txBody>
      </p:sp>
      <p:pic>
        <p:nvPicPr>
          <p:cNvPr id="6" name="Picture 5" descr="backgroun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42852"/>
            <a:ext cx="3929058" cy="482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t="3766" b="5862"/>
          <a:stretch>
            <a:fillRect/>
          </a:stretch>
        </p:blipFill>
        <p:spPr bwMode="auto">
          <a:xfrm>
            <a:off x="1285852" y="1000108"/>
            <a:ext cx="2143140" cy="165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7"/>
          <p:cNvSpPr txBox="1">
            <a:spLocks/>
          </p:cNvSpPr>
          <p:nvPr/>
        </p:nvSpPr>
        <p:spPr>
          <a:xfrm>
            <a:off x="285720" y="5214950"/>
            <a:ext cx="8458200" cy="1499616"/>
          </a:xfrm>
          <a:prstGeom prst="rect">
            <a:avLst/>
          </a:prstGeom>
        </p:spPr>
        <p:txBody>
          <a:bodyPr vert="horz" lIns="118872" tIns="0" rIns="45720" bIns="0" numCol="2" rtlCol="0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buClr>
                <a:schemeClr val="accent1"/>
              </a:buClr>
              <a:buSzPct val="80000"/>
            </a:pPr>
            <a:r>
              <a:rPr lang="pt-PT" sz="1600" b="1" dirty="0" smtClean="0"/>
              <a:t>Mestrado Integrado em Engenharia </a:t>
            </a:r>
            <a:br>
              <a:rPr lang="pt-PT" sz="1600" b="1" dirty="0" smtClean="0"/>
            </a:br>
            <a:r>
              <a:rPr lang="pt-PT" sz="1600" b="1" dirty="0" smtClean="0"/>
              <a:t>Electrotécnica e de Computadores</a:t>
            </a:r>
          </a:p>
          <a:p>
            <a:pPr>
              <a:buClr>
                <a:schemeClr val="accent1"/>
              </a:buClr>
              <a:buSzPct val="80000"/>
            </a:pPr>
            <a:endParaRPr lang="pt-PT" sz="1600" dirty="0" smtClean="0"/>
          </a:p>
          <a:p>
            <a:pPr>
              <a:buClr>
                <a:schemeClr val="accent1"/>
              </a:buClr>
              <a:buSzPct val="80000"/>
            </a:pPr>
            <a:r>
              <a:rPr lang="pt-PT" sz="1600" dirty="0" smtClean="0"/>
              <a:t>Em colaboração com:</a:t>
            </a:r>
          </a:p>
          <a:p>
            <a:pPr>
              <a:buClr>
                <a:schemeClr val="accent1"/>
              </a:buClr>
              <a:buSzPct val="80000"/>
            </a:pPr>
            <a:r>
              <a:rPr lang="pt-PT" sz="1500" dirty="0" smtClean="0"/>
              <a:t/>
            </a:r>
            <a:br>
              <a:rPr lang="pt-PT" sz="1500" dirty="0" smtClean="0"/>
            </a:br>
            <a:r>
              <a:rPr lang="pt-PT" sz="1500" dirty="0" smtClean="0"/>
              <a:t>LIACC </a:t>
            </a:r>
          </a:p>
          <a:p>
            <a:pPr>
              <a:buClr>
                <a:schemeClr val="accent1"/>
              </a:buClr>
              <a:buSzPct val="80000"/>
            </a:pPr>
            <a:r>
              <a:rPr lang="pt-PT" sz="1500" dirty="0" smtClean="0"/>
              <a:t>Laboratório de Inteligência Artificial e Ciência de Computadores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pt-PT" sz="16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PT" sz="1600" dirty="0" smtClean="0"/>
              <a:t>Contactos: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PT" sz="1500" dirty="0" smtClean="0"/>
              <a:t>E-mail: 	                teixeira.jorge@fe.up.pt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PT" sz="1500" dirty="0" smtClean="0"/>
              <a:t>Página Web: 	                </a:t>
            </a:r>
            <a:r>
              <a:rPr lang="pt-PT" sz="1300" dirty="0" smtClean="0"/>
              <a:t>http://www.fe.up.pt/~ee01256/JTeixeira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PT" sz="1500" dirty="0" smtClean="0"/>
              <a:t>Telefone:	                +351   93  315  36  52</a:t>
            </a:r>
            <a:endParaRPr kumimoji="0" lang="pt-PT" sz="1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_LIAC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14290"/>
            <a:ext cx="4714876" cy="64461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  <p:transition advTm="235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Emoções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510933"/>
          </a:xfrm>
        </p:spPr>
        <p:txBody>
          <a:bodyPr>
            <a:normAutofit/>
          </a:bodyPr>
          <a:lstStyle/>
          <a:p>
            <a:r>
              <a:rPr lang="pt-PT" sz="2800" dirty="0" smtClean="0"/>
              <a:t>“Emoção é uma colecção de respostas desencadeadas por partes do corpo ou do cérebro através das redes neurais e hormonais.” (Damásio)</a:t>
            </a:r>
            <a:endParaRPr lang="pt-PT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</a:t>
            </a:r>
            <a:r>
              <a:rPr lang="pt-PT" sz="1200" b="1" dirty="0" smtClean="0">
                <a:solidFill>
                  <a:schemeClr val="accent1"/>
                </a:solidFill>
              </a:rPr>
              <a:t>Emoções</a:t>
            </a:r>
            <a:r>
              <a:rPr lang="pt-PT" sz="1200" b="1" dirty="0" smtClean="0">
                <a:solidFill>
                  <a:schemeClr val="bg1"/>
                </a:solidFill>
              </a:rPr>
              <a:t>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3571876"/>
            <a:ext cx="8229600" cy="71438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pt-PT" sz="2800" noProof="0" dirty="0" smtClean="0"/>
              <a:t>Estados emocionais estudados: alegria e tristeza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0034" y="4714884"/>
            <a:ext cx="8229600" cy="114300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pt-PT" sz="2800" noProof="0" dirty="0" smtClean="0"/>
              <a:t>A indução</a:t>
            </a:r>
            <a:r>
              <a:rPr lang="pt-PT" sz="2800" dirty="0" smtClean="0"/>
              <a:t> emocional: 60 imagens pré-seleccionadas e categorizadas (Biblioteca de imagens </a:t>
            </a:r>
            <a:r>
              <a:rPr lang="pt-PT" sz="2800" i="1" dirty="0" smtClean="0"/>
              <a:t>IAPS</a:t>
            </a:r>
            <a:r>
              <a:rPr lang="pt-PT" sz="2800" dirty="0" smtClean="0"/>
              <a:t>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10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Metodologia</a:t>
            </a:r>
            <a:endParaRPr lang="pt-PT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25115"/>
          </a:xfrm>
        </p:spPr>
        <p:txBody>
          <a:bodyPr/>
          <a:lstStyle/>
          <a:p>
            <a:r>
              <a:rPr lang="pt-PT" dirty="0" smtClean="0"/>
              <a:t>Equipamentos biométricos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</a:t>
            </a:r>
            <a:r>
              <a:rPr lang="pt-PT" sz="1200" b="1" dirty="0" smtClean="0">
                <a:solidFill>
                  <a:schemeClr val="accent1"/>
                </a:solidFill>
              </a:rPr>
              <a:t>Metodologia</a:t>
            </a:r>
            <a:r>
              <a:rPr lang="pt-PT" sz="1200" b="1" dirty="0" smtClean="0">
                <a:solidFill>
                  <a:schemeClr val="bg1"/>
                </a:solidFill>
              </a:rPr>
              <a:t>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857224" y="3071810"/>
            <a:ext cx="2213310" cy="1652189"/>
          </a:xfrm>
          <a:prstGeom prst="round2SameRect">
            <a:avLst>
              <a:gd name="adj1" fmla="val 10156"/>
              <a:gd name="adj2" fmla="val 12938"/>
            </a:avLst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3929058" y="3214686"/>
            <a:ext cx="1500198" cy="1357322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 descr="thought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000372"/>
            <a:ext cx="2286016" cy="184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57224" y="51435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Electroencefalograma</a:t>
            </a:r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51435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Oxímetro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51435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Galvanic Skin Response</a:t>
            </a:r>
            <a:endParaRPr lang="pt-PT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11</a:t>
            </a:fld>
            <a:endParaRPr lang="pt-PT" dirty="0"/>
          </a:p>
        </p:txBody>
      </p:sp>
    </p:spTree>
    <p:custDataLst>
      <p:tags r:id="rId1"/>
    </p:custDataLst>
  </p:cSld>
  <p:clrMapOvr>
    <a:masterClrMapping/>
  </p:clrMapOvr>
  <p:transition advTm="849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25115"/>
          </a:xfrm>
        </p:spPr>
        <p:txBody>
          <a:bodyPr/>
          <a:lstStyle/>
          <a:p>
            <a:r>
              <a:rPr lang="pt-PT" dirty="0" smtClean="0"/>
              <a:t>Localização dos eléctrodos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PT" dirty="0" smtClean="0"/>
              <a:t>Metodologia</a:t>
            </a:r>
            <a:endParaRPr lang="pt-PT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</a:t>
            </a:r>
            <a:r>
              <a:rPr lang="pt-PT" sz="1200" b="1" dirty="0" smtClean="0">
                <a:solidFill>
                  <a:schemeClr val="accent1"/>
                </a:solidFill>
              </a:rPr>
              <a:t>Metodologia</a:t>
            </a:r>
            <a:r>
              <a:rPr lang="pt-PT" sz="1200" b="1" dirty="0" smtClean="0">
                <a:solidFill>
                  <a:schemeClr val="bg1"/>
                </a:solidFill>
              </a:rPr>
              <a:t>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571744"/>
            <a:ext cx="8286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/>
              <a:t>Baseada em estudos de Damásio (1994) e Aftanas (2002, 2004 e 2006)</a:t>
            </a:r>
            <a:endParaRPr lang="pt-PT" sz="2200" dirty="0"/>
          </a:p>
        </p:txBody>
      </p:sp>
      <p:pic>
        <p:nvPicPr>
          <p:cNvPr id="5122" name="Picture 2" descr="damas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5"/>
            <a:ext cx="2214578" cy="230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aftan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3500462" cy="210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5857892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Zona FC e C, área Ventromedial</a:t>
            </a:r>
            <a:endParaRPr lang="pt-PT" sz="2800" dirty="0"/>
          </a:p>
        </p:txBody>
      </p:sp>
      <p:sp>
        <p:nvSpPr>
          <p:cNvPr id="10" name="Right Arrow 9"/>
          <p:cNvSpPr/>
          <p:nvPr/>
        </p:nvSpPr>
        <p:spPr>
          <a:xfrm>
            <a:off x="1357290" y="5929330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12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401080" cy="1796685"/>
          </a:xfrm>
        </p:spPr>
        <p:txBody>
          <a:bodyPr/>
          <a:lstStyle/>
          <a:p>
            <a:r>
              <a:rPr lang="pt-PT" sz="3000" dirty="0" smtClean="0"/>
              <a:t>Amostra</a:t>
            </a:r>
          </a:p>
          <a:p>
            <a:pPr lvl="1"/>
            <a:r>
              <a:rPr lang="pt-PT" dirty="0" smtClean="0"/>
              <a:t>28 sujeitos com idades entre os 18 e 30 anos</a:t>
            </a:r>
          </a:p>
          <a:p>
            <a:pPr lvl="1"/>
            <a:r>
              <a:rPr lang="pt-PT" dirty="0" smtClean="0"/>
              <a:t>Sem problemas neurológicos e/ou psíquicos graves</a:t>
            </a:r>
          </a:p>
          <a:p>
            <a:pPr lvl="1"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PT" dirty="0" smtClean="0"/>
              <a:t>Metodologia</a:t>
            </a:r>
            <a:endParaRPr lang="pt-PT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</a:t>
            </a:r>
            <a:r>
              <a:rPr lang="pt-PT" sz="1200" b="1" dirty="0" smtClean="0">
                <a:solidFill>
                  <a:schemeClr val="accent1"/>
                </a:solidFill>
              </a:rPr>
              <a:t>Metodologia</a:t>
            </a:r>
            <a:r>
              <a:rPr lang="pt-PT" sz="1200" b="1" dirty="0" smtClean="0">
                <a:solidFill>
                  <a:schemeClr val="bg1"/>
                </a:solidFill>
              </a:rPr>
              <a:t>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596" y="3500438"/>
            <a:ext cx="8401080" cy="1796685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Selecção dos conteúdos multimédia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P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 imagens</a:t>
            </a:r>
            <a:r>
              <a:rPr kumimoji="0" lang="pt-PT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 alegres, 20 neutras, 20 tristes)</a:t>
            </a:r>
            <a:endParaRPr kumimoji="0" lang="pt-P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P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Imagens</a:t>
            </a:r>
            <a:r>
              <a:rPr kumimoji="0" lang="pt-PT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seriadas com base na afectividade e excitamento</a:t>
            </a:r>
            <a:endParaRPr kumimoji="0" lang="pt-P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5489919"/>
            <a:ext cx="8401080" cy="1368081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pt-PT" sz="3200" dirty="0" smtClean="0"/>
              <a:t>Política de descarte</a:t>
            </a: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P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 funcionamento, interferências,</a:t>
            </a:r>
            <a:r>
              <a:rPr kumimoji="0" lang="pt-PT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movimentos corporais</a:t>
            </a:r>
            <a:endParaRPr kumimoji="0" lang="pt-P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13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653677"/>
          </a:xfrm>
        </p:spPr>
        <p:txBody>
          <a:bodyPr/>
          <a:lstStyle/>
          <a:p>
            <a:r>
              <a:rPr lang="pt-PT" dirty="0" smtClean="0"/>
              <a:t>Conteúdos multimédia: Imagens  IAPS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14</a:t>
            </a:fld>
            <a:endParaRPr lang="pt-PT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PT" dirty="0" smtClean="0"/>
              <a:t>Metodologia</a:t>
            </a:r>
            <a:endParaRPr lang="pt-P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</a:t>
            </a:r>
            <a:r>
              <a:rPr lang="pt-PT" sz="1200" b="1" dirty="0" smtClean="0">
                <a:solidFill>
                  <a:schemeClr val="accent1"/>
                </a:solidFill>
              </a:rPr>
              <a:t>Metodologia</a:t>
            </a:r>
            <a:r>
              <a:rPr lang="pt-PT" sz="1200" b="1" dirty="0" smtClean="0">
                <a:solidFill>
                  <a:schemeClr val="bg1"/>
                </a:solidFill>
              </a:rPr>
              <a:t>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Jorge Teixeira\Documents\Tese\Defesa\1_5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73332"/>
            <a:ext cx="3979325" cy="2984494"/>
          </a:xfrm>
          <a:prstGeom prst="rect">
            <a:avLst/>
          </a:prstGeom>
          <a:noFill/>
        </p:spPr>
      </p:pic>
      <p:pic>
        <p:nvPicPr>
          <p:cNvPr id="1029" name="Picture 5" descr="C:\Users\Jorge Teixeira\Documents\Tese\Defesa\2_8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4000527" cy="3000396"/>
          </a:xfrm>
          <a:prstGeom prst="rect">
            <a:avLst/>
          </a:prstGeom>
          <a:noFill/>
        </p:spPr>
      </p:pic>
      <p:pic>
        <p:nvPicPr>
          <p:cNvPr id="1030" name="Picture 6" descr="C:\Users\Jorge Teixeira\Documents\Tese\Defesa\8_19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643182"/>
            <a:ext cx="3981429" cy="2986072"/>
          </a:xfrm>
          <a:prstGeom prst="rect">
            <a:avLst/>
          </a:prstGeom>
          <a:noFill/>
        </p:spPr>
      </p:pic>
      <p:pic>
        <p:nvPicPr>
          <p:cNvPr id="1031" name="Picture 7" descr="C:\Users\Jorge Teixeira\Documents\Tese\Defesa\10_2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786058"/>
            <a:ext cx="4000528" cy="3000396"/>
          </a:xfrm>
          <a:prstGeom prst="rect">
            <a:avLst/>
          </a:prstGeom>
          <a:noFill/>
        </p:spPr>
      </p:pic>
      <p:pic>
        <p:nvPicPr>
          <p:cNvPr id="1032" name="Picture 8" descr="C:\Users\Jorge Teixeira\Documents\Tese\Defesa\16_83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928934"/>
            <a:ext cx="4000496" cy="3000372"/>
          </a:xfrm>
          <a:prstGeom prst="rect">
            <a:avLst/>
          </a:prstGeom>
          <a:noFill/>
        </p:spPr>
      </p:pic>
      <p:pic>
        <p:nvPicPr>
          <p:cNvPr id="1033" name="Picture 9" descr="C:\Users\Jorge Teixeira\Documents\Tese\Defesa\17_23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071810"/>
            <a:ext cx="4006834" cy="3005126"/>
          </a:xfrm>
          <a:prstGeom prst="rect">
            <a:avLst/>
          </a:prstGeom>
          <a:noFill/>
        </p:spPr>
      </p:pic>
      <p:pic>
        <p:nvPicPr>
          <p:cNvPr id="1034" name="Picture 10" descr="C:\Users\Jorge Teixeira\Documents\Tese\Defesa\18_20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3214686"/>
            <a:ext cx="4032224" cy="3024168"/>
          </a:xfrm>
          <a:prstGeom prst="rect">
            <a:avLst/>
          </a:prstGeom>
          <a:noFill/>
        </p:spPr>
      </p:pic>
      <p:pic>
        <p:nvPicPr>
          <p:cNvPr id="1026" name="Picture 2" descr="C:\Users\Jorge Teixeira\Documents\Tese\Defesa\alegri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4413" y="2643182"/>
            <a:ext cx="1779587" cy="1577975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0" y="2285992"/>
            <a:ext cx="9144000" cy="40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Picture 11" descr="C:\Users\Jorge Teixeira\Documents\Tese\Defesa\21_783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428868"/>
            <a:ext cx="4000528" cy="3000396"/>
          </a:xfrm>
          <a:prstGeom prst="rect">
            <a:avLst/>
          </a:prstGeom>
          <a:noFill/>
        </p:spPr>
      </p:pic>
      <p:pic>
        <p:nvPicPr>
          <p:cNvPr id="38" name="Picture 12" descr="C:\Users\Jorge Teixeira\Documents\Tese\Defesa\23_244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2571744"/>
            <a:ext cx="4000496" cy="3000372"/>
          </a:xfrm>
          <a:prstGeom prst="rect">
            <a:avLst/>
          </a:prstGeom>
          <a:noFill/>
        </p:spPr>
      </p:pic>
      <p:pic>
        <p:nvPicPr>
          <p:cNvPr id="40" name="Picture 13" descr="C:\Users\Jorge Teixeira\Documents\Tese\Defesa\24_71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85852" y="2714620"/>
            <a:ext cx="4000528" cy="3000396"/>
          </a:xfrm>
          <a:prstGeom prst="rect">
            <a:avLst/>
          </a:prstGeom>
          <a:noFill/>
        </p:spPr>
      </p:pic>
      <p:pic>
        <p:nvPicPr>
          <p:cNvPr id="41" name="Picture 14" descr="C:\Users\Jorge Teixeira\Documents\Tese\Defesa\28_705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480" y="2857496"/>
            <a:ext cx="4000496" cy="3000372"/>
          </a:xfrm>
          <a:prstGeom prst="rect">
            <a:avLst/>
          </a:prstGeom>
          <a:noFill/>
        </p:spPr>
      </p:pic>
      <p:pic>
        <p:nvPicPr>
          <p:cNvPr id="42" name="Picture 15" descr="C:\Users\Jorge Teixeira\Documents\Tese\Defesa\31_7249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08" y="3000372"/>
            <a:ext cx="4000529" cy="3000396"/>
          </a:xfrm>
          <a:prstGeom prst="rect">
            <a:avLst/>
          </a:prstGeom>
          <a:noFill/>
        </p:spPr>
      </p:pic>
      <p:pic>
        <p:nvPicPr>
          <p:cNvPr id="43" name="Picture 16" descr="C:\Users\Jorge Teixeira\Documents\Tese\Defesa\34_553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1736" y="3143248"/>
            <a:ext cx="4000528" cy="3000396"/>
          </a:xfrm>
          <a:prstGeom prst="rect">
            <a:avLst/>
          </a:prstGeom>
          <a:noFill/>
        </p:spPr>
      </p:pic>
      <p:pic>
        <p:nvPicPr>
          <p:cNvPr id="44" name="Picture 17" descr="C:\Users\Jorge Teixeira\Documents\Tese\Defesa\40_5510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00364" y="3286124"/>
            <a:ext cx="4032227" cy="3024170"/>
          </a:xfrm>
          <a:prstGeom prst="rect">
            <a:avLst/>
          </a:prstGeom>
          <a:noFill/>
        </p:spPr>
      </p:pic>
      <p:pic>
        <p:nvPicPr>
          <p:cNvPr id="45" name="Picture 18" descr="C:\Users\Jorge Teixeira\Documents\Tese\Defesa\indiferença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77112" y="2500306"/>
            <a:ext cx="1766888" cy="1639887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0" y="2357430"/>
            <a:ext cx="9144000" cy="414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7" name="Picture 19" descr="C:\Users\Jorge Teixeira\Documents\Tese\Defesa\41_992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7158" y="2285992"/>
            <a:ext cx="4014814" cy="3011111"/>
          </a:xfrm>
          <a:prstGeom prst="rect">
            <a:avLst/>
          </a:prstGeom>
          <a:noFill/>
        </p:spPr>
      </p:pic>
      <p:pic>
        <p:nvPicPr>
          <p:cNvPr id="48" name="Picture 20" descr="C:\Users\Jorge Teixeira\Documents\Tese\Defesa\43_621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5786" y="2428868"/>
            <a:ext cx="4000528" cy="3000396"/>
          </a:xfrm>
          <a:prstGeom prst="rect">
            <a:avLst/>
          </a:prstGeom>
          <a:noFill/>
        </p:spPr>
      </p:pic>
      <p:pic>
        <p:nvPicPr>
          <p:cNvPr id="49" name="Picture 21" descr="C:\Users\Jorge Teixeira\Documents\Tese\Defesa\45_2375.1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285852" y="2571744"/>
            <a:ext cx="4000528" cy="3000396"/>
          </a:xfrm>
          <a:prstGeom prst="rect">
            <a:avLst/>
          </a:prstGeom>
          <a:noFill/>
        </p:spPr>
      </p:pic>
      <p:pic>
        <p:nvPicPr>
          <p:cNvPr id="50" name="Picture 22" descr="C:\Users\Jorge Teixeira\Documents\Tese\Defesa\51_2800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14480" y="2714620"/>
            <a:ext cx="4000497" cy="3000372"/>
          </a:xfrm>
          <a:prstGeom prst="rect">
            <a:avLst/>
          </a:prstGeom>
          <a:noFill/>
        </p:spPr>
      </p:pic>
      <p:pic>
        <p:nvPicPr>
          <p:cNvPr id="51" name="Picture 24" descr="C:\Users\Jorge Teixeira\Documents\Tese\Defesa\55_2095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143076" y="3000372"/>
            <a:ext cx="4000527" cy="3000396"/>
          </a:xfrm>
          <a:prstGeom prst="rect">
            <a:avLst/>
          </a:prstGeom>
          <a:noFill/>
        </p:spPr>
      </p:pic>
      <p:pic>
        <p:nvPicPr>
          <p:cNvPr id="52" name="Picture 31" descr="C:\Users\Jorge Teixeira\Documents\Tese\Defesa\tristeza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16812" y="2357430"/>
            <a:ext cx="1627188" cy="1614488"/>
          </a:xfrm>
          <a:prstGeom prst="rect">
            <a:avLst/>
          </a:prstGeom>
          <a:noFill/>
        </p:spPr>
      </p:pic>
      <p:pic>
        <p:nvPicPr>
          <p:cNvPr id="53" name="Picture 3" descr="C:\Users\Jorge Teixeira\Documents\Tese\Defesa\58_3350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714580" y="3214686"/>
            <a:ext cx="4000528" cy="3000396"/>
          </a:xfrm>
          <a:prstGeom prst="rect">
            <a:avLst/>
          </a:prstGeom>
          <a:noFill/>
        </p:spPr>
      </p:pic>
      <p:pic>
        <p:nvPicPr>
          <p:cNvPr id="54" name="Picture 4" descr="C:\Users\Jorge Teixeira\Documents\Tese\Defesa\60_9410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214646" y="342900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8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Análise dos Dados Biométricos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Decimação e médias ponderadas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Remoção de picos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Evolução por degraus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Análise estatística - clusters</a:t>
            </a:r>
            <a:endParaRPr lang="pt-PT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</a:t>
            </a:r>
            <a:r>
              <a:rPr lang="pt-PT" sz="1200" b="1" dirty="0" smtClean="0">
                <a:solidFill>
                  <a:schemeClr val="accent1"/>
                </a:solidFill>
              </a:rPr>
              <a:t>Análise dos Dados </a:t>
            </a:r>
            <a:r>
              <a:rPr lang="pt-PT" sz="1200" b="1" dirty="0" smtClean="0">
                <a:solidFill>
                  <a:schemeClr val="bg1"/>
                </a:solidFill>
              </a:rPr>
              <a:t>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15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6286512" cy="2225313"/>
          </a:xfrm>
        </p:spPr>
        <p:txBody>
          <a:bodyPr/>
          <a:lstStyle/>
          <a:p>
            <a:r>
              <a:rPr lang="pt-PT" dirty="0" smtClean="0"/>
              <a:t>Decimação / Médias Ponderadas</a:t>
            </a:r>
          </a:p>
          <a:p>
            <a:pPr lvl="1"/>
            <a:r>
              <a:rPr lang="pt-PT" dirty="0" smtClean="0"/>
              <a:t>Diminuição do número de amostras</a:t>
            </a:r>
          </a:p>
          <a:p>
            <a:pPr lvl="1"/>
            <a:r>
              <a:rPr lang="pt-PT" dirty="0" smtClean="0"/>
              <a:t>Suavização das ondas</a:t>
            </a:r>
          </a:p>
          <a:p>
            <a:pPr lvl="1"/>
            <a:r>
              <a:rPr lang="pt-PT" dirty="0" smtClean="0"/>
              <a:t>Melhoramento da análise visual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Análise dos Dados Biométricos</a:t>
            </a:r>
            <a:endParaRPr lang="pt-PT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</a:t>
            </a:r>
            <a:r>
              <a:rPr lang="pt-PT" sz="1200" b="1" dirty="0" smtClean="0">
                <a:solidFill>
                  <a:schemeClr val="accent1"/>
                </a:solidFill>
              </a:rPr>
              <a:t>Análise dos Dados </a:t>
            </a:r>
            <a:r>
              <a:rPr lang="pt-PT" sz="1200" b="1" dirty="0" smtClean="0">
                <a:solidFill>
                  <a:schemeClr val="bg1"/>
                </a:solidFill>
              </a:rPr>
              <a:t>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357694"/>
            <a:ext cx="6072198" cy="222531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Remoção de picos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Evita desvios do valor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médio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pt-PT" sz="2800" baseline="0" dirty="0" smtClean="0"/>
              <a:t>Melhora</a:t>
            </a:r>
            <a:r>
              <a:rPr lang="pt-PT" sz="2800" dirty="0" smtClean="0"/>
              <a:t> a qualidade dos resultados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16</a:t>
            </a:fld>
            <a:endParaRPr lang="pt-PT" dirty="0"/>
          </a:p>
        </p:txBody>
      </p:sp>
      <p:pic>
        <p:nvPicPr>
          <p:cNvPr id="1026" name="Picture 2" descr="C:\Users\Jorge Teixeira\Documents\Tese\Defesa\decimaçã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571612"/>
            <a:ext cx="1911393" cy="2370127"/>
          </a:xfrm>
          <a:prstGeom prst="rect">
            <a:avLst/>
          </a:prstGeom>
          <a:noFill/>
        </p:spPr>
      </p:pic>
      <p:pic>
        <p:nvPicPr>
          <p:cNvPr id="1027" name="Picture 3" descr="C:\Users\Jorge Teixeira\Documents\Tese\Defesa\remoção_pic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14818"/>
            <a:ext cx="1924830" cy="230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5929322" cy="1796685"/>
          </a:xfrm>
        </p:spPr>
        <p:txBody>
          <a:bodyPr>
            <a:normAutofit/>
          </a:bodyPr>
          <a:lstStyle/>
          <a:p>
            <a:r>
              <a:rPr lang="pt-PT" sz="3000" dirty="0" smtClean="0"/>
              <a:t>Evolução por degraus</a:t>
            </a:r>
          </a:p>
          <a:p>
            <a:pPr lvl="1"/>
            <a:r>
              <a:rPr lang="pt-PT" dirty="0" smtClean="0"/>
              <a:t>Hipótese ( comportamento-tipo)</a:t>
            </a:r>
          </a:p>
          <a:p>
            <a:pPr lvl="1"/>
            <a:r>
              <a:rPr lang="pt-PT" dirty="0" smtClean="0"/>
              <a:t>Cálculo do estado emocional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Análise dos Dados Biométricos</a:t>
            </a:r>
            <a:endParaRPr lang="pt-P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</a:t>
            </a:r>
            <a:r>
              <a:rPr lang="pt-PT" sz="1200" b="1" dirty="0" smtClean="0">
                <a:solidFill>
                  <a:schemeClr val="accent1"/>
                </a:solidFill>
              </a:rPr>
              <a:t>Análise dos Dados </a:t>
            </a:r>
            <a:r>
              <a:rPr lang="pt-PT" sz="1200" b="1" dirty="0" smtClean="0">
                <a:solidFill>
                  <a:schemeClr val="bg1"/>
                </a:solidFill>
              </a:rPr>
              <a:t>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714752"/>
            <a:ext cx="6215074" cy="292895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Agrupamento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dos dados: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kumimoji="0" lang="pt-PT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Número de amostras de cada grupo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pt-PT" sz="2600" baseline="0" dirty="0" smtClean="0"/>
              <a:t>Valor</a:t>
            </a:r>
            <a:r>
              <a:rPr lang="pt-PT" sz="2600" dirty="0" smtClean="0"/>
              <a:t> dos centróides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Grau de correlação entre grupos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17</a:t>
            </a:fld>
            <a:endParaRPr lang="pt-PT" dirty="0"/>
          </a:p>
        </p:txBody>
      </p:sp>
      <p:pic>
        <p:nvPicPr>
          <p:cNvPr id="2050" name="Picture 2" descr="C:\Users\Jorge Teixeira\Documents\Tese\Defesa\hipóte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8803" y="1643050"/>
            <a:ext cx="1943725" cy="2428892"/>
          </a:xfrm>
          <a:prstGeom prst="rect">
            <a:avLst/>
          </a:prstGeom>
          <a:noFill/>
        </p:spPr>
      </p:pic>
      <p:pic>
        <p:nvPicPr>
          <p:cNvPr id="2051" name="Picture 3" descr="C:\Users\Jorge Teixeira\Documents\Tese\Defesa\clust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256"/>
            <a:ext cx="2571768" cy="2083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5927"/>
            <a:ext cx="4786346" cy="1643074"/>
          </a:xfrm>
        </p:spPr>
        <p:txBody>
          <a:bodyPr/>
          <a:lstStyle/>
          <a:p>
            <a:r>
              <a:rPr lang="pt-PT" sz="2800" i="1" dirty="0" smtClean="0"/>
              <a:t>Princípios básicos de decisão:</a:t>
            </a:r>
          </a:p>
          <a:p>
            <a:pPr lvl="1"/>
            <a:r>
              <a:rPr lang="pt-PT" sz="2400" i="1" dirty="0" smtClean="0"/>
              <a:t>Cluster 1 -&gt; Tristeza</a:t>
            </a:r>
          </a:p>
          <a:p>
            <a:pPr lvl="1"/>
            <a:r>
              <a:rPr lang="pt-PT" sz="2400" i="1" dirty="0" smtClean="0"/>
              <a:t>Cluster 3 -&gt; Alegria</a:t>
            </a:r>
          </a:p>
          <a:p>
            <a:endParaRPr lang="pt-P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18</a:t>
            </a:fld>
            <a:endParaRPr lang="pt-PT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Análise dos Dados Biométricos</a:t>
            </a:r>
            <a:endParaRPr lang="pt-P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</a:t>
            </a:r>
            <a:r>
              <a:rPr lang="pt-PT" sz="1200" b="1" dirty="0" smtClean="0">
                <a:solidFill>
                  <a:schemeClr val="accent1"/>
                </a:solidFill>
              </a:rPr>
              <a:t>Análise dos Dados </a:t>
            </a:r>
            <a:r>
              <a:rPr lang="pt-PT" sz="1200" b="1" dirty="0" smtClean="0">
                <a:solidFill>
                  <a:schemeClr val="bg1"/>
                </a:solidFill>
              </a:rPr>
              <a:t>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Jorge Teixeira\Documents\Tese\Defesa\graficos_clust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676651" cy="21336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0034" y="4643446"/>
            <a:ext cx="2214578" cy="71438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pt-PT" sz="2800" i="1" dirty="0" smtClean="0"/>
              <a:t>Estratégia:</a:t>
            </a:r>
            <a:endParaRPr kumimoji="0" lang="pt-PT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pt-PT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luster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39" y="4071942"/>
            <a:ext cx="3863147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Ferramentas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582767"/>
          </a:xfrm>
        </p:spPr>
        <p:txBody>
          <a:bodyPr/>
          <a:lstStyle/>
          <a:p>
            <a:r>
              <a:rPr lang="en-US" sz="3000" i="1" dirty="0" smtClean="0"/>
              <a:t>GSR Control Application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pt-PT" dirty="0" smtClean="0"/>
              <a:t>Interface de comunicação entre o GSR e o servidor</a:t>
            </a:r>
          </a:p>
          <a:p>
            <a:pPr lvl="1"/>
            <a:r>
              <a:rPr lang="pt-PT" dirty="0" smtClean="0"/>
              <a:t>Funciona simultaneamente como cliente e servidor</a:t>
            </a:r>
          </a:p>
          <a:p>
            <a:pPr lvl="1"/>
            <a:r>
              <a:rPr lang="pt-PT" dirty="0" smtClean="0"/>
              <a:t>Monitorização dos sinais biométricos em tempo-real</a:t>
            </a:r>
          </a:p>
          <a:p>
            <a:pPr lvl="1"/>
            <a:r>
              <a:rPr lang="pt-PT" dirty="0" smtClean="0"/>
              <a:t>Armazenamento dos dados biométricos para análise e processamento posteriores</a:t>
            </a:r>
            <a:endParaRPr lang="pt-PT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Análise dos Dados | </a:t>
            </a:r>
            <a:r>
              <a:rPr lang="pt-PT" sz="1200" b="1" dirty="0" smtClean="0">
                <a:solidFill>
                  <a:schemeClr val="accent1"/>
                </a:solidFill>
              </a:rPr>
              <a:t>Ferramentas</a:t>
            </a:r>
            <a:r>
              <a:rPr lang="pt-PT" sz="1200" b="1" dirty="0" smtClean="0">
                <a:solidFill>
                  <a:schemeClr val="bg1"/>
                </a:solidFill>
              </a:rPr>
              <a:t>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19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accent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1571612"/>
            <a:ext cx="8229600" cy="508280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Arquitectura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Emoções</a:t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Metodologia Experimental</a:t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Métodos de Análise dos Dados</a:t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Ferramentas</a:t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Conclusões e Trabalho Futuro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Ferramentas</a:t>
            </a:r>
            <a:endParaRPr lang="pt-PT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Análise dos Dados | </a:t>
            </a:r>
            <a:r>
              <a:rPr lang="pt-PT" sz="1200" b="1" dirty="0" smtClean="0">
                <a:solidFill>
                  <a:schemeClr val="accent1"/>
                </a:solidFill>
              </a:rPr>
              <a:t>Ferramentas</a:t>
            </a:r>
            <a:r>
              <a:rPr lang="pt-PT" sz="1200" b="1" dirty="0" smtClean="0">
                <a:solidFill>
                  <a:schemeClr val="bg1"/>
                </a:solidFill>
              </a:rPr>
              <a:t>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gsr_funcionament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28794" y="1571612"/>
            <a:ext cx="5357850" cy="50720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20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25609"/>
          </a:xfrm>
        </p:spPr>
        <p:txBody>
          <a:bodyPr/>
          <a:lstStyle/>
          <a:p>
            <a:r>
              <a:rPr lang="en-US" sz="3000" i="1" dirty="0" smtClean="0"/>
              <a:t>EAT (Emotions Assessment Tool)</a:t>
            </a:r>
          </a:p>
          <a:p>
            <a:pPr>
              <a:buNone/>
            </a:pPr>
            <a:endParaRPr lang="en-US" i="1" dirty="0" smtClean="0"/>
          </a:p>
          <a:p>
            <a:pPr lvl="1"/>
            <a:r>
              <a:rPr lang="pt-PT" dirty="0" smtClean="0"/>
              <a:t>Ferramenta automática de classificação do estado emocional predominante do sujeito</a:t>
            </a:r>
          </a:p>
          <a:p>
            <a:pPr lvl="1"/>
            <a:r>
              <a:rPr lang="pt-PT" dirty="0" smtClean="0"/>
              <a:t>Apresentação do comportamento dos dados biométricos (EEG) no seu estado original e decimado</a:t>
            </a:r>
          </a:p>
          <a:p>
            <a:pPr lvl="1"/>
            <a:r>
              <a:rPr lang="pt-PT" dirty="0" smtClean="0"/>
              <a:t>Integração do mecanismo de remoção de picos</a:t>
            </a:r>
          </a:p>
          <a:p>
            <a:pPr lvl="1"/>
            <a:r>
              <a:rPr lang="pt-PT" dirty="0" smtClean="0"/>
              <a:t>4 estados: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Ferramentas</a:t>
            </a:r>
            <a:endParaRPr lang="pt-P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Análise dos Dados | </a:t>
            </a:r>
            <a:r>
              <a:rPr lang="pt-PT" sz="1200" b="1" dirty="0" smtClean="0">
                <a:solidFill>
                  <a:schemeClr val="accent1"/>
                </a:solidFill>
              </a:rPr>
              <a:t>Ferramentas</a:t>
            </a:r>
            <a:r>
              <a:rPr lang="pt-PT" sz="1200" b="1" dirty="0" smtClean="0">
                <a:solidFill>
                  <a:schemeClr val="bg1"/>
                </a:solidFill>
              </a:rPr>
              <a:t>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21</a:t>
            </a:fld>
            <a:endParaRPr lang="pt-PT" dirty="0"/>
          </a:p>
        </p:txBody>
      </p:sp>
      <p:pic>
        <p:nvPicPr>
          <p:cNvPr id="1026" name="Picture 2" descr="C:\Users\Jorge Teixeira\Documents\Tese\Defesa\smi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5016"/>
            <a:ext cx="2214578" cy="52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Ferramentas</a:t>
            </a:r>
            <a:endParaRPr lang="pt-PT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Análise dos Dados | </a:t>
            </a:r>
            <a:r>
              <a:rPr lang="pt-PT" sz="1200" b="1" dirty="0" smtClean="0">
                <a:solidFill>
                  <a:schemeClr val="accent1"/>
                </a:solidFill>
              </a:rPr>
              <a:t>Ferramentas</a:t>
            </a:r>
            <a:r>
              <a:rPr lang="pt-PT" sz="1200" b="1" dirty="0" smtClean="0">
                <a:solidFill>
                  <a:schemeClr val="bg1"/>
                </a:solidFill>
              </a:rPr>
              <a:t>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22</a:t>
            </a:fld>
            <a:endParaRPr lang="pt-PT" dirty="0"/>
          </a:p>
        </p:txBody>
      </p:sp>
      <p:pic>
        <p:nvPicPr>
          <p:cNvPr id="10" name="EAT__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8715404" cy="5022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4543428" cy="521495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O método de indução emocional alterou eficientemente a maioria dos sujeitos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As ondas cerebrais de altas frequências (Beta e Gama) são as mais influenciadas pelas alterações emocionais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Os sujeitos femininos são emocionalmente mais activos que os masculinos</a:t>
            </a:r>
            <a:endParaRPr lang="pt-PT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Análise dos Dados | Ferramentas | </a:t>
            </a:r>
            <a:r>
              <a:rPr lang="pt-PT" sz="1200" b="1" dirty="0" smtClean="0">
                <a:solidFill>
                  <a:schemeClr val="accent1"/>
                </a:solidFill>
              </a:rPr>
              <a:t>Conclusões</a:t>
            </a:r>
            <a:endParaRPr lang="pt-PT" sz="1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23</a:t>
            </a:fld>
            <a:endParaRPr lang="pt-PT" dirty="0"/>
          </a:p>
        </p:txBody>
      </p:sp>
      <p:pic>
        <p:nvPicPr>
          <p:cNvPr id="3074" name="Picture 2" descr="C:\Users\Jorge Teixeira\Documents\Tese\Parte Teórica\Documentos\Imagens, tabelas e outros\altas fre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2246105" cy="2643206"/>
          </a:xfrm>
          <a:prstGeom prst="rect">
            <a:avLst/>
          </a:prstGeom>
          <a:noFill/>
        </p:spPr>
      </p:pic>
      <p:pic>
        <p:nvPicPr>
          <p:cNvPr id="3075" name="Picture 3" descr="C:\Users\Jorge Teixeira\Documents\Tese\Defesa\menvswo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357694"/>
            <a:ext cx="1785950" cy="2231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24</a:t>
            </a:fld>
            <a:endParaRPr lang="pt-PT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Conclusões</a:t>
            </a:r>
            <a:endParaRPr lang="pt-P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Análise dos Dados | Ferramentas | </a:t>
            </a:r>
            <a:r>
              <a:rPr lang="pt-PT" sz="1200" b="1" dirty="0" smtClean="0">
                <a:solidFill>
                  <a:schemeClr val="accent1"/>
                </a:solidFill>
              </a:rPr>
              <a:t>Conclusões</a:t>
            </a:r>
            <a:endParaRPr lang="pt-PT" sz="12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4614866" cy="3857652"/>
          </a:xfrm>
        </p:spPr>
        <p:txBody>
          <a:bodyPr>
            <a:normAutofit/>
          </a:bodyPr>
          <a:lstStyle/>
          <a:p>
            <a:r>
              <a:rPr lang="pt-PT" sz="2400" dirty="0" smtClean="0"/>
              <a:t>Alterações do batimento cardíaco necessitam de conteúdos multimédia para a indução emocional mais fortes</a:t>
            </a:r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A condutividade da pele altera-se de acordo com o comportamento-tipo face à mudança de estado emocional</a:t>
            </a:r>
          </a:p>
        </p:txBody>
      </p:sp>
      <p:pic>
        <p:nvPicPr>
          <p:cNvPr id="4098" name="Picture 2" descr="C:\Users\Jorge Teixeira\Documents\Tese\Defesa\freq cardia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85926"/>
            <a:ext cx="2143140" cy="1298387"/>
          </a:xfrm>
          <a:prstGeom prst="rect">
            <a:avLst/>
          </a:prstGeom>
          <a:noFill/>
        </p:spPr>
      </p:pic>
      <p:pic>
        <p:nvPicPr>
          <p:cNvPr id="4099" name="Picture 3" descr="C:\Users\Jorge Teixeira\Documents\Tese\Defesa\gs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00438"/>
            <a:ext cx="2143140" cy="266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25</a:t>
            </a:fld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Conclusões</a:t>
            </a:r>
            <a:endParaRPr lang="pt-PT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Análise dos Dados | Ferramentas | </a:t>
            </a:r>
            <a:r>
              <a:rPr lang="pt-PT" sz="1200" b="1" dirty="0" smtClean="0">
                <a:solidFill>
                  <a:schemeClr val="accent1"/>
                </a:solidFill>
              </a:rPr>
              <a:t>Conclusões</a:t>
            </a:r>
            <a:endParaRPr lang="pt-PT" sz="12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4614866" cy="1357322"/>
          </a:xfrm>
        </p:spPr>
        <p:txBody>
          <a:bodyPr>
            <a:normAutofit/>
          </a:bodyPr>
          <a:lstStyle/>
          <a:p>
            <a:r>
              <a:rPr lang="pt-PT" sz="2400" dirty="0" smtClean="0"/>
              <a:t>Ferramenta de classificação automática (EAT) com taxa de sucesso de 75%</a:t>
            </a:r>
          </a:p>
          <a:p>
            <a:endParaRPr lang="pt-PT" sz="2800" dirty="0" smtClean="0"/>
          </a:p>
          <a:p>
            <a:endParaRPr lang="pt-PT" dirty="0"/>
          </a:p>
        </p:txBody>
      </p:sp>
      <p:pic>
        <p:nvPicPr>
          <p:cNvPr id="5121" name="Picture 1" descr="C:\Users\Jorge Teixeira\Documents\Tese\Defesa\table of confus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811866" cy="1311020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8596" y="3357562"/>
            <a:ext cx="8715404" cy="3143272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PT" sz="2800" b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Divulgação científica: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endParaRPr lang="pt-PT" sz="2200" dirty="0" smtClean="0"/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200" i="1" dirty="0" smtClean="0"/>
              <a:t>“Multichannel Emotion Assessment Framework - Positive and Negative Emotional Dichotomy “ – ICINCO 08 (</a:t>
            </a:r>
            <a:r>
              <a:rPr lang="pt-PT" sz="2200" i="1" dirty="0" smtClean="0"/>
              <a:t>Funchal</a:t>
            </a:r>
            <a:r>
              <a:rPr lang="en-US" sz="2200" i="1" dirty="0" smtClean="0"/>
              <a:t>)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endParaRPr lang="en-US" sz="2200" i="1" dirty="0" smtClean="0"/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200" dirty="0" smtClean="0"/>
              <a:t>“</a:t>
            </a:r>
            <a:r>
              <a:rPr lang="en-US" sz="2200" i="1" dirty="0" smtClean="0"/>
              <a:t>Multichannel Emotion Assessment Framework: Gender and High-Frequency Electroencephalography as Key-Factors</a:t>
            </a:r>
            <a:r>
              <a:rPr lang="en-US" sz="2200" dirty="0" smtClean="0"/>
              <a:t>”</a:t>
            </a: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ICEIS 08 (Barcelona)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endParaRPr kumimoji="0" lang="en-US" sz="22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200" i="1" dirty="0" smtClean="0"/>
              <a:t>“General-Purpose Emotion Assessment Testbed based on Biometric Information” – KES-IIMSS 08 (</a:t>
            </a:r>
            <a:r>
              <a:rPr lang="pt-PT" sz="2200" i="1" dirty="0" smtClean="0"/>
              <a:t>Grécia</a:t>
            </a:r>
            <a:r>
              <a:rPr lang="en-US" sz="2200" i="1" dirty="0" smtClean="0"/>
              <a:t>)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endParaRPr kumimoji="0" lang="pt-PT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Trabalho Futuro</a:t>
            </a:r>
            <a:endParaRPr lang="pt-P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90862" y="0"/>
            <a:ext cx="585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 | Arquitectura | Metodologia | Análise dos Dados | Ferramentas | </a:t>
            </a:r>
            <a:r>
              <a:rPr lang="pt-PT" sz="1200" b="1" dirty="0" smtClean="0">
                <a:solidFill>
                  <a:schemeClr val="accent1"/>
                </a:solidFill>
              </a:rPr>
              <a:t>Conclusões</a:t>
            </a:r>
            <a:endParaRPr lang="pt-PT" sz="12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5214950"/>
          </a:xfrm>
        </p:spPr>
        <p:txBody>
          <a:bodyPr>
            <a:normAutofit lnSpcReduction="10000"/>
          </a:bodyPr>
          <a:lstStyle/>
          <a:p>
            <a:r>
              <a:rPr lang="pt-PT" sz="2400" dirty="0" smtClean="0"/>
              <a:t>Utilização de dispositivos biométricos mais variados e com melhor resolução temporal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Inclusão de mais estados emocionais para este estudo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Introdução de novos conteúdos multimédia (vídeos, sons)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Melhoramento da ferramenta EAT</a:t>
            </a:r>
          </a:p>
          <a:p>
            <a:endParaRPr lang="pt-PT" sz="2400" dirty="0" smtClean="0"/>
          </a:p>
          <a:p>
            <a:r>
              <a:rPr lang="pt-PT" sz="2400" dirty="0" smtClean="0"/>
              <a:t>Desenvolvimento de novas ferramentas e métodos de análise dos dados biométricos</a:t>
            </a:r>
          </a:p>
          <a:p>
            <a:endParaRPr lang="pt-PT" sz="2400" dirty="0" smtClean="0"/>
          </a:p>
          <a:p>
            <a:r>
              <a:rPr lang="pt-PT" sz="2400" dirty="0" smtClean="0"/>
              <a:t>Sistema de sensores para detecção precoce de movimentos corporais	</a:t>
            </a:r>
          </a:p>
          <a:p>
            <a:endParaRPr lang="pt-PT" sz="2400" dirty="0" smtClean="0"/>
          </a:p>
          <a:p>
            <a:endParaRPr lang="pt-PT" sz="2800" dirty="0" smtClean="0"/>
          </a:p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26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Perguntas</a:t>
            </a:r>
            <a:endParaRPr lang="pt-PT" dirty="0"/>
          </a:p>
        </p:txBody>
      </p:sp>
      <p:pic>
        <p:nvPicPr>
          <p:cNvPr id="4" name="Picture 2" descr="C:\Documents and Settings\Vasco Vinhas Moreira\Local Settings\Temporary Internet Files\Content.IE5\OHQACE51\MCj04315480000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143" y="2521887"/>
            <a:ext cx="2285714" cy="2285714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90862" y="0"/>
            <a:ext cx="585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 | Arquitectura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27</a:t>
            </a:fld>
            <a:endParaRPr lang="pt-PT" dirty="0"/>
          </a:p>
        </p:txBody>
      </p:sp>
    </p:spTree>
  </p:cSld>
  <p:clrMapOvr>
    <a:masterClrMapping/>
  </p:clrMapOvr>
  <p:transition advTm="14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153875"/>
          </a:xfrm>
        </p:spPr>
        <p:txBody>
          <a:bodyPr/>
          <a:lstStyle/>
          <a:p>
            <a:r>
              <a:rPr lang="pt-PT" dirty="0" smtClean="0"/>
              <a:t>Interpretação de sinais biométricos (actividade cerebral, condutividade da pele e ritmo cardíaco) para a detecção do estado emocional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accent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Arquitectura  | Emoções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928794" y="3429000"/>
          <a:ext cx="535785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Arquitectura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25115"/>
          </a:xfrm>
        </p:spPr>
        <p:txBody>
          <a:bodyPr/>
          <a:lstStyle/>
          <a:p>
            <a:r>
              <a:rPr lang="pt-PT" dirty="0" smtClean="0"/>
              <a:t>Recolha e Difusão dos Dados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643182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PT" sz="2400" dirty="0" smtClean="0"/>
              <a:t>Esta camada é responsável pela:</a:t>
            </a:r>
            <a:br>
              <a:rPr lang="pt-PT" sz="2400" dirty="0" smtClean="0"/>
            </a:b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smtClean="0"/>
              <a:t> Captação dos sinais</a:t>
            </a:r>
          </a:p>
          <a:p>
            <a:pPr>
              <a:buFontTx/>
              <a:buChar char="-"/>
            </a:pPr>
            <a:r>
              <a:rPr lang="pt-PT" sz="2400" dirty="0" smtClean="0"/>
              <a:t> Encapsulamento</a:t>
            </a:r>
          </a:p>
          <a:p>
            <a:pPr>
              <a:buNone/>
            </a:pPr>
            <a:r>
              <a:rPr lang="pt-PT" sz="2400" dirty="0" smtClean="0"/>
              <a:t>- Difusão</a:t>
            </a:r>
          </a:p>
          <a:p>
            <a:endParaRPr lang="pt-PT" sz="2400" dirty="0"/>
          </a:p>
        </p:txBody>
      </p:sp>
      <p:pic>
        <p:nvPicPr>
          <p:cNvPr id="1026" name="Picture 2" descr="C:\Users\Jorge Teixeira\Documents\Tese\Parte Teórica\Documentos\Imagens, tabelas e outros\recolha_difusã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876"/>
            <a:ext cx="5305425" cy="3152775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</a:t>
            </a:r>
            <a:r>
              <a:rPr lang="pt-PT" sz="1200" b="1" dirty="0" smtClean="0">
                <a:solidFill>
                  <a:schemeClr val="accent1"/>
                </a:solidFill>
              </a:rPr>
              <a:t>Arquitectura</a:t>
            </a:r>
            <a:r>
              <a:rPr lang="pt-PT" sz="1200" b="1" dirty="0" smtClean="0">
                <a:solidFill>
                  <a:schemeClr val="bg1"/>
                </a:solidFill>
              </a:rPr>
              <a:t>  | Emoções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25115"/>
          </a:xfrm>
        </p:spPr>
        <p:txBody>
          <a:bodyPr/>
          <a:lstStyle/>
          <a:p>
            <a:r>
              <a:rPr lang="pt-PT" dirty="0" smtClean="0"/>
              <a:t>Processamento dos Sinais Biométricos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Arquitectura</a:t>
            </a:r>
            <a:endParaRPr lang="pt-PT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2571744"/>
            <a:ext cx="8229600" cy="35719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896112" lvl="1" indent="-32004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pt-PT" sz="3000" dirty="0" smtClean="0"/>
              <a:t>Tratamento dos dados biométricos provenientes da rede</a:t>
            </a:r>
          </a:p>
          <a:p>
            <a:pPr marL="896112" lvl="1" indent="-320040">
              <a:buClr>
                <a:schemeClr val="accent1"/>
              </a:buClr>
              <a:buSzPct val="80000"/>
            </a:pPr>
            <a:endParaRPr kumimoji="0" lang="pt-P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pt-PT" sz="3000" dirty="0" smtClean="0"/>
              <a:t>Aplicação dos métodos de análise e processamento dos dados</a:t>
            </a:r>
          </a:p>
          <a:p>
            <a:pPr marL="896112" lvl="1" indent="-320040">
              <a:buClr>
                <a:schemeClr val="accent1"/>
              </a:buClr>
              <a:buSzPct val="80000"/>
            </a:pPr>
            <a:endParaRPr kumimoji="0" lang="pt-P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pt-PT" sz="3000" dirty="0" smtClean="0"/>
              <a:t>Processamento manual / automático</a:t>
            </a:r>
            <a:endParaRPr kumimoji="0" lang="pt-P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</a:t>
            </a:r>
            <a:r>
              <a:rPr lang="pt-PT" sz="1200" b="1" dirty="0" smtClean="0">
                <a:solidFill>
                  <a:schemeClr val="accent1"/>
                </a:solidFill>
              </a:rPr>
              <a:t>Arquitectura</a:t>
            </a:r>
            <a:r>
              <a:rPr lang="pt-PT" sz="1200" b="1" dirty="0" smtClean="0">
                <a:solidFill>
                  <a:schemeClr val="bg1"/>
                </a:solidFill>
              </a:rPr>
              <a:t>  | Emoções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5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Arquitectura</a:t>
            </a:r>
            <a:endParaRPr lang="pt-PT" dirty="0"/>
          </a:p>
        </p:txBody>
      </p:sp>
      <p:pic>
        <p:nvPicPr>
          <p:cNvPr id="2050" name="Picture 2" descr="C:\Users\Jorge Teixeira\Documents\Tese\Parte Teórica\Documentos\Imagens, tabelas e outros\diagrama_processamen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105275" cy="5181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</a:t>
            </a:r>
            <a:r>
              <a:rPr lang="pt-PT" sz="1200" b="1" dirty="0" smtClean="0">
                <a:solidFill>
                  <a:schemeClr val="accent1"/>
                </a:solidFill>
              </a:rPr>
              <a:t>Arquitectura</a:t>
            </a:r>
            <a:r>
              <a:rPr lang="pt-PT" sz="1200" b="1" dirty="0" smtClean="0">
                <a:solidFill>
                  <a:schemeClr val="bg1"/>
                </a:solidFill>
              </a:rPr>
              <a:t>  | Emoções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6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25115"/>
          </a:xfrm>
        </p:spPr>
        <p:txBody>
          <a:bodyPr/>
          <a:lstStyle/>
          <a:p>
            <a:r>
              <a:rPr lang="pt-PT" dirty="0" smtClean="0"/>
              <a:t>Classificação dos Estados Emocionais</a:t>
            </a:r>
          </a:p>
          <a:p>
            <a:endParaRPr lang="pt-P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Arquitectura</a:t>
            </a:r>
            <a:endParaRPr lang="pt-PT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2714620"/>
            <a:ext cx="7643866" cy="335758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pt-P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Desenvolvimento de uma ferramenta</a:t>
            </a:r>
            <a:r>
              <a:rPr kumimoji="0" lang="pt-PT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automática de classificação emocional com base nos dados biométricos recolhidos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pt-PT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pt-PT" sz="3000" baseline="0" dirty="0" smtClean="0"/>
              <a:t>Análise dos dados através da</a:t>
            </a:r>
            <a:r>
              <a:rPr lang="pt-PT" sz="3000" dirty="0" smtClean="0"/>
              <a:t> técnica de </a:t>
            </a:r>
            <a:r>
              <a:rPr lang="pt-PT" sz="3000" i="1" dirty="0" smtClean="0"/>
              <a:t>clustering</a:t>
            </a:r>
            <a:endParaRPr kumimoji="0" lang="pt-P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</a:t>
            </a:r>
            <a:r>
              <a:rPr lang="pt-PT" sz="1200" b="1" dirty="0" smtClean="0">
                <a:solidFill>
                  <a:schemeClr val="accent1"/>
                </a:solidFill>
              </a:rPr>
              <a:t>Arquitectura</a:t>
            </a:r>
            <a:r>
              <a:rPr lang="pt-PT" sz="1200" b="1" dirty="0" smtClean="0">
                <a:solidFill>
                  <a:schemeClr val="bg1"/>
                </a:solidFill>
              </a:rPr>
              <a:t>  | Emoções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7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Arquitectura</a:t>
            </a:r>
            <a:endParaRPr lang="pt-PT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</a:t>
            </a:r>
            <a:r>
              <a:rPr lang="pt-PT" sz="1200" b="1" dirty="0" smtClean="0">
                <a:solidFill>
                  <a:schemeClr val="accent1"/>
                </a:solidFill>
              </a:rPr>
              <a:t>Arquitectura</a:t>
            </a:r>
            <a:r>
              <a:rPr lang="pt-PT" sz="1200" b="1" dirty="0" smtClean="0">
                <a:solidFill>
                  <a:schemeClr val="bg1"/>
                </a:solidFill>
              </a:rPr>
              <a:t>  | Emoções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8</a:t>
            </a:fld>
            <a:endParaRPr lang="pt-PT" dirty="0"/>
          </a:p>
        </p:txBody>
      </p:sp>
      <p:pic>
        <p:nvPicPr>
          <p:cNvPr id="6" name="Picture 5" descr="diagrama de acitividades_classificação_emoçõ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643050"/>
            <a:ext cx="3888292" cy="506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725115"/>
          </a:xfrm>
        </p:spPr>
        <p:txBody>
          <a:bodyPr/>
          <a:lstStyle/>
          <a:p>
            <a:r>
              <a:rPr lang="pt-PT" dirty="0" smtClean="0"/>
              <a:t>Interligação das Ferramentas</a:t>
            </a:r>
          </a:p>
          <a:p>
            <a:endParaRPr lang="pt-P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PT" dirty="0" smtClean="0"/>
              <a:t>Arquitectura</a:t>
            </a:r>
            <a:endParaRPr lang="pt-PT" dirty="0"/>
          </a:p>
        </p:txBody>
      </p:sp>
      <p:pic>
        <p:nvPicPr>
          <p:cNvPr id="4098" name="Picture 2" descr="C:\Users\Jorge Teixeira\Documents\Tese\Parte Teórica\Documentos\Imagens, tabelas e outros\diagrama_integração_ferrament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4267"/>
            <a:ext cx="5676917" cy="4433733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0298" y="0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Introdução</a:t>
            </a:r>
            <a:r>
              <a:rPr lang="pt-PT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200" b="1" dirty="0" smtClean="0">
                <a:solidFill>
                  <a:schemeClr val="bg1"/>
                </a:solidFill>
              </a:rPr>
              <a:t>| </a:t>
            </a:r>
            <a:r>
              <a:rPr lang="pt-PT" sz="1200" b="1" dirty="0" smtClean="0">
                <a:solidFill>
                  <a:schemeClr val="accent1"/>
                </a:solidFill>
              </a:rPr>
              <a:t>Arquitectura</a:t>
            </a:r>
            <a:r>
              <a:rPr lang="pt-PT" sz="1200" b="1" dirty="0" smtClean="0">
                <a:solidFill>
                  <a:schemeClr val="bg1"/>
                </a:solidFill>
              </a:rPr>
              <a:t>  | Emoções | Metodologia | Análise dos Dados | Ferramentas | Conclusões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39C-D906-4A34-AA9D-0526C5D1C4AB}" type="slidenum">
              <a:rPr lang="pt-PT" smtClean="0"/>
              <a:pPr/>
              <a:t>9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3.9|2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7316</TotalTime>
  <Words>1062</Words>
  <Application>Microsoft Office PowerPoint</Application>
  <PresentationFormat>On-screen Show (4:3)</PresentationFormat>
  <Paragraphs>210</Paragraphs>
  <Slides>27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Recolha e Tratamento de Dados Biométricos para a Classificação de Emoções</vt:lpstr>
      <vt:lpstr>Introdução</vt:lpstr>
      <vt:lpstr>Introdução</vt:lpstr>
      <vt:lpstr>Arquitectura</vt:lpstr>
      <vt:lpstr>Arquitectura</vt:lpstr>
      <vt:lpstr>Arquitectura</vt:lpstr>
      <vt:lpstr>Arquitectura</vt:lpstr>
      <vt:lpstr>Arquitectura</vt:lpstr>
      <vt:lpstr>Arquitectura</vt:lpstr>
      <vt:lpstr>Emoções</vt:lpstr>
      <vt:lpstr>Metodologia</vt:lpstr>
      <vt:lpstr>Metodologia</vt:lpstr>
      <vt:lpstr>Metodologia</vt:lpstr>
      <vt:lpstr>Metodologia</vt:lpstr>
      <vt:lpstr>Análise dos Dados Biométricos</vt:lpstr>
      <vt:lpstr>Análise dos Dados Biométricos</vt:lpstr>
      <vt:lpstr>Análise dos Dados Biométricos</vt:lpstr>
      <vt:lpstr>Análise dos Dados Biométricos</vt:lpstr>
      <vt:lpstr>Ferramentas</vt:lpstr>
      <vt:lpstr>Ferramentas</vt:lpstr>
      <vt:lpstr>Ferramentas</vt:lpstr>
      <vt:lpstr>Ferramentas</vt:lpstr>
      <vt:lpstr>Conclusões</vt:lpstr>
      <vt:lpstr>Conclusões</vt:lpstr>
      <vt:lpstr>Conclusões</vt:lpstr>
      <vt:lpstr>Trabalho Futuro</vt:lpstr>
      <vt:lpstr>Perguntas</vt:lpstr>
    </vt:vector>
  </TitlesOfParts>
  <Company>FEUP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Teixeira</dc:creator>
  <cp:lastModifiedBy>Jorge Filipe Teixeira</cp:lastModifiedBy>
  <cp:revision>200</cp:revision>
  <dcterms:created xsi:type="dcterms:W3CDTF">2007-12-03T15:15:56Z</dcterms:created>
  <dcterms:modified xsi:type="dcterms:W3CDTF">2008-03-23T12:34:15Z</dcterms:modified>
</cp:coreProperties>
</file>